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912" r:id="rId5"/>
  </p:sldMasterIdLst>
  <p:notesMasterIdLst>
    <p:notesMasterId r:id="rId15"/>
  </p:notesMasterIdLst>
  <p:sldIdLst>
    <p:sldId id="401" r:id="rId6"/>
    <p:sldId id="413" r:id="rId7"/>
    <p:sldId id="403" r:id="rId8"/>
    <p:sldId id="402" r:id="rId9"/>
    <p:sldId id="396" r:id="rId10"/>
    <p:sldId id="404" r:id="rId11"/>
    <p:sldId id="414" r:id="rId12"/>
    <p:sldId id="411" r:id="rId13"/>
    <p:sldId id="40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6208" autoAdjust="0"/>
  </p:normalViewPr>
  <p:slideViewPr>
    <p:cSldViewPr snapToGrid="0">
      <p:cViewPr varScale="1">
        <p:scale>
          <a:sx n="72" d="100"/>
          <a:sy n="72" d="100"/>
        </p:scale>
        <p:origin x="606" y="66"/>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10/3/2023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10/3/2023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7" name="Freeform: Shape 6" descr="Tag=AccentColor&#10;Flavor=Light&#10;Target=Fill">
            <a:extLst>
              <a:ext uri="{FF2B5EF4-FFF2-40B4-BE49-F238E27FC236}">
                <a16:creationId xmlns:a16="http://schemas.microsoft.com/office/drawing/2014/main" id="{01EC1204-0620-326B-D61E-52A49441A66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7336544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575253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753108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81379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dirty="0"/>
              <a:t>9/3/20XX</a:t>
            </a:r>
          </a:p>
        </p:txBody>
      </p:sp>
      <p:sp>
        <p:nvSpPr>
          <p:cNvPr id="8" name="Footer Placeholder 7"/>
          <p:cNvSpPr>
            <a:spLocks noGrp="1"/>
          </p:cNvSpPr>
          <p:nvPr>
            <p:ph type="ftr" sz="quarter" idx="11"/>
          </p:nvPr>
        </p:nvSpPr>
        <p:spPr/>
        <p:txBody>
          <a:bodyPr/>
          <a:lstStyle/>
          <a:p>
            <a:r>
              <a:rPr lang="en-US" dirty="0"/>
              <a:t>Presentation Title</a:t>
            </a:r>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9712101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23496352"/>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9/3/20XX</a:t>
            </a:r>
          </a:p>
        </p:txBody>
      </p:sp>
      <p:sp>
        <p:nvSpPr>
          <p:cNvPr id="3" name="Footer Placeholder 2"/>
          <p:cNvSpPr>
            <a:spLocks noGrp="1"/>
          </p:cNvSpPr>
          <p:nvPr>
            <p:ph type="ftr" sz="quarter" idx="11"/>
          </p:nvPr>
        </p:nvSpPr>
        <p:spPr/>
        <p:txBody>
          <a:bodyPr/>
          <a:lstStyle/>
          <a:p>
            <a:r>
              <a:rPr lang="en-US" dirty="0"/>
              <a:t>Presentation Title</a:t>
            </a:r>
          </a:p>
        </p:txBody>
      </p:sp>
      <p:sp>
        <p:nvSpPr>
          <p:cNvPr id="4"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197780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56002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879248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142754312"/>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803774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04118092"/>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72225724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366881919"/>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27440633"/>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152638219"/>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70383060"/>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9756823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2618289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872602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r>
              <a:rPr lang="en-US" dirty="0"/>
              <a:t>9/3/20XX</a:t>
            </a: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Presentation Title</a:t>
            </a: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039283361"/>
      </p:ext>
    </p:extLst>
  </p:cSld>
  <p:clrMap bg1="dk1" tx1="lt1" bg2="dk2" tx2="lt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 id="2147483925" r:id="rId13"/>
    <p:sldLayoutId id="2147483926" r:id="rId14"/>
    <p:sldLayoutId id="2147483927" r:id="rId15"/>
    <p:sldLayoutId id="2147483928" r:id="rId16"/>
    <p:sldLayoutId id="2147483929" r:id="rId17"/>
    <p:sldLayoutId id="2147483930" r:id="rId18"/>
    <p:sldLayoutId id="2147483931" r:id="rId19"/>
    <p:sldLayoutId id="2147483933" r:id="rId20"/>
  </p:sldLayoutIdLst>
  <p:hf hdr="0"/>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8" name="Picture 2">
            <a:extLst>
              <a:ext uri="{FF2B5EF4-FFF2-40B4-BE49-F238E27FC236}">
                <a16:creationId xmlns:a16="http://schemas.microsoft.com/office/drawing/2014/main" id="{3BF76647-2018-71C4-FAC8-0EDB1235797B}"/>
              </a:ext>
            </a:extLst>
          </p:cNvPr>
          <p:cNvPicPr>
            <a:picLocks noChangeAspect="1"/>
          </p:cNvPicPr>
          <p:nvPr/>
        </p:nvPicPr>
        <p:blipFill rotWithShape="1">
          <a:blip r:embed="rId5"/>
          <a:srcRect t="19077" b="1136"/>
          <a:stretch/>
        </p:blipFill>
        <p:spPr>
          <a:xfrm>
            <a:off x="20" y="10"/>
            <a:ext cx="12191980" cy="6857990"/>
          </a:xfrm>
          <a:prstGeom prst="rect">
            <a:avLst/>
          </a:prstGeom>
        </p:spPr>
      </p:pic>
      <p:sp>
        <p:nvSpPr>
          <p:cNvPr id="8" name="TextBox 7">
            <a:extLst>
              <a:ext uri="{FF2B5EF4-FFF2-40B4-BE49-F238E27FC236}">
                <a16:creationId xmlns:a16="http://schemas.microsoft.com/office/drawing/2014/main" id="{8D8323D4-5540-E18B-C125-F8A69F2593A4}"/>
              </a:ext>
            </a:extLst>
          </p:cNvPr>
          <p:cNvSpPr txBox="1"/>
          <p:nvPr/>
        </p:nvSpPr>
        <p:spPr>
          <a:xfrm>
            <a:off x="1068388" y="2295525"/>
            <a:ext cx="7161212" cy="1569660"/>
          </a:xfrm>
          <a:prstGeom prst="rect">
            <a:avLst/>
          </a:prstGeom>
          <a:noFill/>
        </p:spPr>
        <p:txBody>
          <a:bodyPr wrap="square" rtlCol="0">
            <a:spAutoFit/>
          </a:bodyPr>
          <a:lstStyle/>
          <a:p>
            <a:r>
              <a:rPr lang="en-US" sz="9600" dirty="0"/>
              <a:t>Daniel</a:t>
            </a:r>
          </a:p>
        </p:txBody>
      </p:sp>
      <p:pic>
        <p:nvPicPr>
          <p:cNvPr id="2" name="Daniel">
            <a:hlinkClick r:id="" action="ppaction://media"/>
            <a:extLst>
              <a:ext uri="{FF2B5EF4-FFF2-40B4-BE49-F238E27FC236}">
                <a16:creationId xmlns:a16="http://schemas.microsoft.com/office/drawing/2014/main" id="{8D28697A-6FE0-2603-EF92-2C03A9DA83F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93287" y="5893904"/>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98054-9ADB-00C9-5399-1B0D5A8BEE81}"/>
              </a:ext>
            </a:extLst>
          </p:cNvPr>
          <p:cNvSpPr>
            <a:spLocks noGrp="1"/>
          </p:cNvSpPr>
          <p:nvPr>
            <p:ph type="title"/>
          </p:nvPr>
        </p:nvSpPr>
        <p:spPr>
          <a:xfrm>
            <a:off x="913795" y="609600"/>
            <a:ext cx="10353761" cy="1326321"/>
          </a:xfrm>
        </p:spPr>
        <p:txBody>
          <a:bodyPr>
            <a:normAutofit/>
          </a:bodyPr>
          <a:lstStyle/>
          <a:p>
            <a:r>
              <a:rPr lang="en-US" dirty="0"/>
              <a:t>Daniel – Sage and  Righteous Hero</a:t>
            </a:r>
          </a:p>
        </p:txBody>
      </p:sp>
      <p:sp>
        <p:nvSpPr>
          <p:cNvPr id="3" name="Content Placeholder 2">
            <a:extLst>
              <a:ext uri="{FF2B5EF4-FFF2-40B4-BE49-F238E27FC236}">
                <a16:creationId xmlns:a16="http://schemas.microsoft.com/office/drawing/2014/main" id="{56028DC6-D551-2C46-C892-1E72B6A1F9FF}"/>
              </a:ext>
            </a:extLst>
          </p:cNvPr>
          <p:cNvSpPr>
            <a:spLocks noGrp="1"/>
          </p:cNvSpPr>
          <p:nvPr>
            <p:ph idx="1"/>
          </p:nvPr>
        </p:nvSpPr>
        <p:spPr>
          <a:xfrm>
            <a:off x="913795" y="2096064"/>
            <a:ext cx="6352824" cy="3695136"/>
          </a:xfrm>
        </p:spPr>
        <p:txBody>
          <a:bodyPr>
            <a:normAutofit/>
          </a:bodyPr>
          <a:lstStyle/>
          <a:p>
            <a:pPr marL="0" indent="0">
              <a:buNone/>
            </a:pPr>
            <a:r>
              <a:rPr lang="en-US" dirty="0"/>
              <a:t>The story of Daniel in the Old Testament is found in book of the bible:  Daniel</a:t>
            </a:r>
          </a:p>
          <a:p>
            <a:pPr marL="0" indent="0">
              <a:buNone/>
            </a:pPr>
            <a:endParaRPr lang="en-US" sz="1000" dirty="0"/>
          </a:p>
          <a:p>
            <a:pPr marL="0" indent="0">
              <a:buNone/>
            </a:pPr>
            <a:r>
              <a:rPr lang="en-US" dirty="0"/>
              <a:t>Daniel is known for his wisdom and the ability to interpret dreams. </a:t>
            </a:r>
          </a:p>
          <a:p>
            <a:pPr marL="0" indent="0">
              <a:buNone/>
            </a:pPr>
            <a:endParaRPr lang="en-US" sz="1000" dirty="0"/>
          </a:p>
          <a:p>
            <a:pPr marL="0" indent="0">
              <a:buNone/>
            </a:pPr>
            <a:r>
              <a:rPr lang="en-US" dirty="0"/>
              <a:t>Daniel’s name in Hebrew means:  God is my judge. </a:t>
            </a:r>
          </a:p>
          <a:p>
            <a:pPr marL="0" indent="0">
              <a:buNone/>
            </a:pPr>
            <a:endParaRPr lang="en-US" sz="1000" dirty="0"/>
          </a:p>
          <a:p>
            <a:pPr marL="0" indent="0">
              <a:buNone/>
            </a:pPr>
            <a:r>
              <a:rPr lang="en-US" dirty="0"/>
              <a:t>Daniel spent most of his life as a prisoner in exile. </a:t>
            </a:r>
          </a:p>
          <a:p>
            <a:pPr marL="0" indent="0">
              <a:buNone/>
            </a:pPr>
            <a:endParaRPr lang="en-US" dirty="0"/>
          </a:p>
        </p:txBody>
      </p:sp>
      <p:sp>
        <p:nvSpPr>
          <p:cNvPr id="6" name="Slide Number Placeholder 5">
            <a:extLst>
              <a:ext uri="{FF2B5EF4-FFF2-40B4-BE49-F238E27FC236}">
                <a16:creationId xmlns:a16="http://schemas.microsoft.com/office/drawing/2014/main" id="{EB77E77A-00B9-7074-2C57-060DCFC201DC}"/>
              </a:ext>
            </a:extLst>
          </p:cNvPr>
          <p:cNvSpPr>
            <a:spLocks noGrp="1"/>
          </p:cNvSpPr>
          <p:nvPr>
            <p:ph type="sldNum" sz="quarter" idx="12"/>
          </p:nvPr>
        </p:nvSpPr>
        <p:spPr>
          <a:xfrm>
            <a:off x="10514011" y="5883275"/>
            <a:ext cx="753545" cy="365125"/>
          </a:xfrm>
        </p:spPr>
        <p:txBody>
          <a:bodyPr>
            <a:normAutofit/>
          </a:bodyPr>
          <a:lstStyle/>
          <a:p>
            <a:pPr>
              <a:spcAft>
                <a:spcPts val="600"/>
              </a:spcAft>
            </a:pPr>
            <a:fld id="{B9713C8C-8E70-45D5-AE59-23E60168254E}" type="slidenum">
              <a:rPr lang="en-US" smtClean="0"/>
              <a:pPr>
                <a:spcAft>
                  <a:spcPts val="600"/>
                </a:spcAft>
              </a:pPr>
              <a:t>2</a:t>
            </a:fld>
            <a:endParaRPr lang="en-US"/>
          </a:p>
        </p:txBody>
      </p:sp>
      <p:pic>
        <p:nvPicPr>
          <p:cNvPr id="3074" name="Picture 2" descr="The Story Of Daniel - LetterPile">
            <a:extLst>
              <a:ext uri="{FF2B5EF4-FFF2-40B4-BE49-F238E27FC236}">
                <a16:creationId xmlns:a16="http://schemas.microsoft.com/office/drawing/2014/main" id="{BDF1E791-37AE-E792-EA8D-6FBA0260C7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30" r="-5" b="-5"/>
          <a:stretch/>
        </p:blipFill>
        <p:spPr bwMode="auto">
          <a:xfrm>
            <a:off x="7678736" y="2210935"/>
            <a:ext cx="3511778" cy="3493180"/>
          </a:xfrm>
          <a:prstGeom prst="rect">
            <a:avLst/>
          </a:prstGeom>
          <a:no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626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104" name="Title 4">
            <a:extLst>
              <a:ext uri="{FF2B5EF4-FFF2-40B4-BE49-F238E27FC236}">
                <a16:creationId xmlns:a16="http://schemas.microsoft.com/office/drawing/2014/main" id="{3E0B2AE8-1CAA-B79A-0A47-5F90A6D21BD4}"/>
              </a:ext>
            </a:extLst>
          </p:cNvPr>
          <p:cNvSpPr>
            <a:spLocks noGrp="1"/>
          </p:cNvSpPr>
          <p:nvPr>
            <p:ph type="title"/>
          </p:nvPr>
        </p:nvSpPr>
        <p:spPr>
          <a:xfrm>
            <a:off x="690012" y="320386"/>
            <a:ext cx="3753599" cy="1442153"/>
          </a:xfrm>
        </p:spPr>
        <p:txBody>
          <a:bodyPr vert="horz" lIns="91440" tIns="45720" rIns="91440" bIns="45720" rtlCol="0" anchor="t">
            <a:normAutofit/>
          </a:bodyPr>
          <a:lstStyle/>
          <a:p>
            <a:r>
              <a:rPr lang="en-US" sz="3600" dirty="0"/>
              <a:t>Who is Daniel?</a:t>
            </a:r>
          </a:p>
        </p:txBody>
      </p:sp>
      <p:sp>
        <p:nvSpPr>
          <p:cNvPr id="1105" name="Content Placeholder 1074">
            <a:extLst>
              <a:ext uri="{FF2B5EF4-FFF2-40B4-BE49-F238E27FC236}">
                <a16:creationId xmlns:a16="http://schemas.microsoft.com/office/drawing/2014/main" id="{F2B89C8A-B4FA-5EDB-127E-0E86DB82A94B}"/>
              </a:ext>
            </a:extLst>
          </p:cNvPr>
          <p:cNvSpPr>
            <a:spLocks noGrp="1"/>
          </p:cNvSpPr>
          <p:nvPr>
            <p:ph idx="1"/>
          </p:nvPr>
        </p:nvSpPr>
        <p:spPr>
          <a:xfrm>
            <a:off x="503853" y="1533060"/>
            <a:ext cx="4758612" cy="4569160"/>
          </a:xfrm>
        </p:spPr>
        <p:txBody>
          <a:bodyPr vert="horz" lIns="91440" tIns="45720" rIns="91440" bIns="45720" rtlCol="0">
            <a:noAutofit/>
          </a:bodyPr>
          <a:lstStyle/>
          <a:p>
            <a:r>
              <a:rPr lang="en-US" sz="2400" dirty="0"/>
              <a:t>The Bible tells us that Daniel lived in about the 6th century B.C.   Daniel came from royalty and was born in Jerusalem.   When Nebuchadnezzar of Babylon attacked and captured Israel, he took Daniel as a slave along with his friends Shadrach, Meshach and Abednego to Babylon. </a:t>
            </a: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636915" y="6355080"/>
            <a:ext cx="3859795" cy="304801"/>
          </a:xfrm>
        </p:spPr>
        <p:txBody>
          <a:bodyPr vert="horz" lIns="91440" tIns="45720" rIns="91440" bIns="45720" rtlCol="0" anchor="b">
            <a:normAutofit/>
          </a:bodyPr>
          <a:lstStyle/>
          <a:p>
            <a:pPr>
              <a:spcAft>
                <a:spcPts val="600"/>
              </a:spcAft>
            </a:pPr>
            <a:r>
              <a:rPr lang="en-US" b="0" i="0" kern="1200" dirty="0">
                <a:solidFill>
                  <a:schemeClr val="tx1">
                    <a:tint val="75000"/>
                    <a:alpha val="60000"/>
                  </a:schemeClr>
                </a:solidFill>
                <a:latin typeface="+mn-lt"/>
                <a:ea typeface="+mn-ea"/>
                <a:cs typeface="+mn-cs"/>
              </a:rPr>
              <a:t>St. Patrick’s Anglican Church – Sunday School</a:t>
            </a:r>
          </a:p>
        </p:txBody>
      </p:sp>
      <p:pic>
        <p:nvPicPr>
          <p:cNvPr id="5" name="Picture 4">
            <a:extLst>
              <a:ext uri="{FF2B5EF4-FFF2-40B4-BE49-F238E27FC236}">
                <a16:creationId xmlns:a16="http://schemas.microsoft.com/office/drawing/2014/main" id="{9745213C-DAEA-DA36-4053-87B42105F6F2}"/>
              </a:ext>
            </a:extLst>
          </p:cNvPr>
          <p:cNvPicPr>
            <a:picLocks noChangeAspect="1"/>
          </p:cNvPicPr>
          <p:nvPr/>
        </p:nvPicPr>
        <p:blipFill>
          <a:blip r:embed="rId3"/>
          <a:stretch>
            <a:fillRect/>
          </a:stretch>
        </p:blipFill>
        <p:spPr>
          <a:xfrm>
            <a:off x="5448624" y="1253971"/>
            <a:ext cx="6150748" cy="4350058"/>
          </a:xfrm>
          <a:prstGeom prst="rect">
            <a:avLst/>
          </a:prstGeom>
        </p:spPr>
      </p:pic>
      <p:cxnSp>
        <p:nvCxnSpPr>
          <p:cNvPr id="9" name="Straight Arrow Connector 8">
            <a:extLst>
              <a:ext uri="{FF2B5EF4-FFF2-40B4-BE49-F238E27FC236}">
                <a16:creationId xmlns:a16="http://schemas.microsoft.com/office/drawing/2014/main" id="{DD2F84F3-BEA8-249A-FF00-7F1206A24AA3}"/>
              </a:ext>
            </a:extLst>
          </p:cNvPr>
          <p:cNvCxnSpPr>
            <a:cxnSpLocks/>
          </p:cNvCxnSpPr>
          <p:nvPr/>
        </p:nvCxnSpPr>
        <p:spPr>
          <a:xfrm flipH="1" flipV="1">
            <a:off x="8019746" y="4152719"/>
            <a:ext cx="575843" cy="151484"/>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D8B013A5-D396-A1A8-424A-0F0DB7C6A087}"/>
              </a:ext>
            </a:extLst>
          </p:cNvPr>
          <p:cNvCxnSpPr>
            <a:cxnSpLocks/>
          </p:cNvCxnSpPr>
          <p:nvPr/>
        </p:nvCxnSpPr>
        <p:spPr>
          <a:xfrm flipH="1" flipV="1">
            <a:off x="9682292" y="3741898"/>
            <a:ext cx="575843" cy="151484"/>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948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CF2BF-C7AB-10F7-07F8-8C975021087D}"/>
              </a:ext>
            </a:extLst>
          </p:cNvPr>
          <p:cNvSpPr>
            <a:spLocks noGrp="1"/>
          </p:cNvSpPr>
          <p:nvPr>
            <p:ph type="title"/>
          </p:nvPr>
        </p:nvSpPr>
        <p:spPr>
          <a:xfrm>
            <a:off x="6513534" y="609600"/>
            <a:ext cx="4754022" cy="1326321"/>
          </a:xfrm>
        </p:spPr>
        <p:txBody>
          <a:bodyPr vert="horz" lIns="91440" tIns="45720" rIns="91440" bIns="45720" rtlCol="0" anchor="ctr">
            <a:normAutofit/>
          </a:bodyPr>
          <a:lstStyle/>
          <a:p>
            <a:r>
              <a:rPr lang="en-US" sz="3400">
                <a:solidFill>
                  <a:schemeClr val="tx1"/>
                </a:solidFill>
              </a:rPr>
              <a:t> </a:t>
            </a:r>
          </a:p>
        </p:txBody>
      </p:sp>
      <p:pic>
        <p:nvPicPr>
          <p:cNvPr id="2050" name="Picture 2" descr="Monday: Faith Under Pressure | Sabbath School Net">
            <a:extLst>
              <a:ext uri="{FF2B5EF4-FFF2-40B4-BE49-F238E27FC236}">
                <a16:creationId xmlns:a16="http://schemas.microsoft.com/office/drawing/2014/main" id="{AF9E379C-C567-26A4-BC1E-0B34C37C87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844" r="-1" b="-1"/>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E2513B0D-9A64-0434-8DF4-98854CD0330F}"/>
              </a:ext>
            </a:extLst>
          </p:cNvPr>
          <p:cNvSpPr>
            <a:spLocks noGrp="1"/>
          </p:cNvSpPr>
          <p:nvPr>
            <p:ph sz="quarter" idx="13"/>
          </p:nvPr>
        </p:nvSpPr>
        <p:spPr>
          <a:xfrm>
            <a:off x="6513534" y="609600"/>
            <a:ext cx="4754022" cy="5181600"/>
          </a:xfrm>
        </p:spPr>
        <p:txBody>
          <a:bodyPr vert="horz" lIns="91440" tIns="45720" rIns="91440" bIns="45720" rtlCol="0">
            <a:normAutofit lnSpcReduction="10000"/>
          </a:bodyPr>
          <a:lstStyle/>
          <a:p>
            <a:r>
              <a:rPr lang="en-US" dirty="0"/>
              <a:t>While he was a captive, he was given leading government posts under the King Nebuchadnezzar, and Kings also in Cyrus, Belshazzar, and Darius.   Daniel is described in the Bible as a very handsome man with an aptitude for learning. </a:t>
            </a:r>
          </a:p>
          <a:p>
            <a:r>
              <a:rPr lang="en-US" dirty="0"/>
              <a:t>Daniel was able to understand and decipher visions and dreams when no one else in all of Babylon could. </a:t>
            </a:r>
          </a:p>
          <a:p>
            <a:r>
              <a:rPr lang="en-US" dirty="0"/>
              <a:t>Several of the visions and dreams that Daniel interpreted concerned end time prophesies, and even Jesus acknowledged these in both Matthew (24:15) and Mark (13:14).   This is why he is considered one of the four major prophets. </a:t>
            </a:r>
          </a:p>
          <a:p>
            <a:pPr indent="-228600">
              <a:buFont typeface="Arial" panose="020B0604020202020204" pitchFamily="34" charset="0"/>
              <a:buChar char="•"/>
            </a:pPr>
            <a:endParaRPr lang="en-US" dirty="0"/>
          </a:p>
        </p:txBody>
      </p:sp>
      <p:cxnSp>
        <p:nvCxnSpPr>
          <p:cNvPr id="3096" name="Straight Connector 3095">
            <a:extLst>
              <a:ext uri="{FF2B5EF4-FFF2-40B4-BE49-F238E27FC236}">
                <a16:creationId xmlns:a16="http://schemas.microsoft.com/office/drawing/2014/main" id="{E0DCF65E-F84E-483D-83D7-A1616D569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514011" y="6309360"/>
            <a:ext cx="753545" cy="365125"/>
          </a:xfrm>
        </p:spPr>
        <p:txBody>
          <a:bodyPr vert="horz" lIns="91440" tIns="45720" rIns="91440" bIns="45720" rtlCol="0" anchor="ctr">
            <a:normAutofit/>
          </a:bodyPr>
          <a:lstStyle/>
          <a:p>
            <a:pPr>
              <a:spcAft>
                <a:spcPts val="600"/>
              </a:spcAft>
            </a:pPr>
            <a:fld id="{B9713C8C-8E70-45D5-AE59-23E60168254E}" type="slidenum">
              <a:rPr lang="en-US" smtClean="0"/>
              <a:pPr>
                <a:spcAft>
                  <a:spcPts val="600"/>
                </a:spcAft>
              </a:pPr>
              <a:t>4</a:t>
            </a:fld>
            <a:endParaRPr lang="en-US"/>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49151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p:txBody>
          <a:bodyPr vert="horz" lIns="91440" tIns="45720" rIns="91440" bIns="45720" rtlCol="0" anchor="b">
            <a:normAutofit/>
          </a:bodyPr>
          <a:lstStyle/>
          <a:p>
            <a:pPr defTabSz="457200">
              <a:spcAft>
                <a:spcPts val="600"/>
              </a:spcAft>
            </a:pPr>
            <a:fld id="{590024A9-0184-448B-881E-CC722A916CB1}" type="slidenum">
              <a:rPr lang="en-US">
                <a:solidFill>
                  <a:srgbClr val="FFFFFF"/>
                </a:solidFill>
              </a:rPr>
              <a:pPr defTabSz="457200">
                <a:spcAft>
                  <a:spcPts val="600"/>
                </a:spcAft>
              </a:pPr>
              <a:t>5</a:t>
            </a:fld>
            <a:endParaRPr lang="en-US" dirty="0">
              <a:solidFill>
                <a:srgbClr val="FFFFFF"/>
              </a:solidFill>
            </a:endParaRPr>
          </a:p>
        </p:txBody>
      </p:sp>
      <p:sp>
        <p:nvSpPr>
          <p:cNvPr id="6" name="TextBox 5">
            <a:extLst>
              <a:ext uri="{FF2B5EF4-FFF2-40B4-BE49-F238E27FC236}">
                <a16:creationId xmlns:a16="http://schemas.microsoft.com/office/drawing/2014/main" id="{4B54225C-7DFF-9E85-E0D2-EA5BF791E0D0}"/>
              </a:ext>
            </a:extLst>
          </p:cNvPr>
          <p:cNvSpPr txBox="1"/>
          <p:nvPr/>
        </p:nvSpPr>
        <p:spPr>
          <a:xfrm>
            <a:off x="5071648" y="1143377"/>
            <a:ext cx="6999700" cy="5262979"/>
          </a:xfrm>
          <a:prstGeom prst="rect">
            <a:avLst/>
          </a:prstGeom>
          <a:noFill/>
        </p:spPr>
        <p:txBody>
          <a:bodyPr wrap="square" rtlCol="0">
            <a:spAutoFit/>
          </a:bodyPr>
          <a:lstStyle/>
          <a:p>
            <a:r>
              <a:rPr lang="en-US" sz="2400" dirty="0">
                <a:solidFill>
                  <a:schemeClr val="bg1"/>
                </a:solidFill>
              </a:rPr>
              <a:t>Nebuchadnezzar creates a statue of gold and tells everyone that if they do not bow down to the statue they will be punished and thrown into a fiery furnace and be burnt to death. </a:t>
            </a:r>
          </a:p>
          <a:p>
            <a:endParaRPr lang="en-US" sz="2400" dirty="0">
              <a:solidFill>
                <a:schemeClr val="bg1"/>
              </a:solidFill>
            </a:endParaRPr>
          </a:p>
          <a:p>
            <a:r>
              <a:rPr lang="en-US" sz="2400" dirty="0">
                <a:solidFill>
                  <a:schemeClr val="bg1"/>
                </a:solidFill>
              </a:rPr>
              <a:t>Nebuchadnezzar confronts Shadrach, Meshach, Abednego that they are refusing to worship the statue.   They refuse to worship Nebuchadnezzar or this statue,  predictably the king flies into a rage and commands that they be thrown into the furnace, and that the furnace should be heated one seven times hotter.  The King is amazed when the three are unharmed and the angel appears.  He promotes </a:t>
            </a:r>
            <a:r>
              <a:rPr lang="en-US" sz="2400">
                <a:solidFill>
                  <a:schemeClr val="bg1"/>
                </a:solidFill>
              </a:rPr>
              <a:t>the three men. </a:t>
            </a:r>
            <a:endParaRPr lang="en-US" sz="2400" dirty="0"/>
          </a:p>
        </p:txBody>
      </p:sp>
      <p:sp>
        <p:nvSpPr>
          <p:cNvPr id="10" name="TextBox 9">
            <a:extLst>
              <a:ext uri="{FF2B5EF4-FFF2-40B4-BE49-F238E27FC236}">
                <a16:creationId xmlns:a16="http://schemas.microsoft.com/office/drawing/2014/main" id="{82DD48AD-B4BF-6482-C176-7684755CDA76}"/>
              </a:ext>
            </a:extLst>
          </p:cNvPr>
          <p:cNvSpPr txBox="1"/>
          <p:nvPr/>
        </p:nvSpPr>
        <p:spPr>
          <a:xfrm>
            <a:off x="7514706" y="6248400"/>
            <a:ext cx="3752850" cy="369332"/>
          </a:xfrm>
          <a:prstGeom prst="rect">
            <a:avLst/>
          </a:prstGeom>
          <a:noFill/>
        </p:spPr>
        <p:txBody>
          <a:bodyPr wrap="square" rtlCol="0">
            <a:spAutoFit/>
          </a:bodyPr>
          <a:lstStyle/>
          <a:p>
            <a:r>
              <a:rPr lang="en-US" dirty="0">
                <a:solidFill>
                  <a:schemeClr val="bg1"/>
                </a:solidFill>
              </a:rPr>
              <a:t>.</a:t>
            </a:r>
          </a:p>
        </p:txBody>
      </p:sp>
      <p:sp>
        <p:nvSpPr>
          <p:cNvPr id="2" name="TextBox 1">
            <a:extLst>
              <a:ext uri="{FF2B5EF4-FFF2-40B4-BE49-F238E27FC236}">
                <a16:creationId xmlns:a16="http://schemas.microsoft.com/office/drawing/2014/main" id="{3D76C764-3E4C-1EA7-A1AF-3A07101EBCAE}"/>
              </a:ext>
            </a:extLst>
          </p:cNvPr>
          <p:cNvSpPr txBox="1"/>
          <p:nvPr/>
        </p:nvSpPr>
        <p:spPr>
          <a:xfrm>
            <a:off x="5071648" y="240268"/>
            <a:ext cx="6605743" cy="830997"/>
          </a:xfrm>
          <a:prstGeom prst="rect">
            <a:avLst/>
          </a:prstGeom>
          <a:noFill/>
        </p:spPr>
        <p:txBody>
          <a:bodyPr wrap="square" rtlCol="0">
            <a:spAutoFit/>
          </a:bodyPr>
          <a:lstStyle/>
          <a:p>
            <a:pPr algn="ctr"/>
            <a:r>
              <a:rPr lang="en-US" sz="2400" b="1" dirty="0">
                <a:solidFill>
                  <a:schemeClr val="bg1"/>
                </a:solidFill>
                <a:latin typeface="+mj-lt"/>
              </a:rPr>
              <a:t>NEBUCHADNESSAR CONDEMS DANIELS FRIENDS DO DEATH</a:t>
            </a:r>
          </a:p>
        </p:txBody>
      </p:sp>
      <p:pic>
        <p:nvPicPr>
          <p:cNvPr id="6148" name="Picture 4" descr="Daniel 3:25 And “The Son Of God” In The KJV | King James Bible History">
            <a:extLst>
              <a:ext uri="{FF2B5EF4-FFF2-40B4-BE49-F238E27FC236}">
                <a16:creationId xmlns:a16="http://schemas.microsoft.com/office/drawing/2014/main" id="{7F0AA172-AF7D-5401-739F-D782D29DD9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200" y="427037"/>
            <a:ext cx="4352925"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317005"/>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8BFD04-DEB1-8757-E1D7-D8356BAF0173}"/>
              </a:ext>
            </a:extLst>
          </p:cNvPr>
          <p:cNvSpPr txBox="1"/>
          <p:nvPr/>
        </p:nvSpPr>
        <p:spPr>
          <a:xfrm>
            <a:off x="8000837" y="1325880"/>
            <a:ext cx="3543464" cy="3066507"/>
          </a:xfrm>
          <a:prstGeom prst="rect">
            <a:avLst/>
          </a:prstGeom>
        </p:spPr>
        <p:txBody>
          <a:bodyPr vert="horz" lIns="91440" tIns="45720" rIns="91440" bIns="45720" rtlCol="0" anchor="b">
            <a:normAutofit/>
          </a:bodyPr>
          <a:lstStyle/>
          <a:p>
            <a:pPr defTabSz="457200">
              <a:lnSpc>
                <a:spcPct val="90000"/>
              </a:lnSpc>
              <a:spcBef>
                <a:spcPct val="0"/>
              </a:spcBef>
              <a:spcAft>
                <a:spcPts val="600"/>
              </a:spcAft>
            </a:pPr>
            <a:endParaRPr lang="en-US" sz="3000" dirty="0">
              <a:solidFill>
                <a:srgbClr val="EBEBEB"/>
              </a:solidFill>
              <a:latin typeface="+mj-lt"/>
              <a:ea typeface="+mj-ea"/>
              <a:cs typeface="+mj-cs"/>
            </a:endParaRPr>
          </a:p>
        </p:txBody>
      </p:sp>
      <p:sp>
        <p:nvSpPr>
          <p:cNvPr id="2" name="TextBox 1">
            <a:extLst>
              <a:ext uri="{FF2B5EF4-FFF2-40B4-BE49-F238E27FC236}">
                <a16:creationId xmlns:a16="http://schemas.microsoft.com/office/drawing/2014/main" id="{431FCB03-5108-806C-51DE-201CD0050622}"/>
              </a:ext>
            </a:extLst>
          </p:cNvPr>
          <p:cNvSpPr txBox="1"/>
          <p:nvPr/>
        </p:nvSpPr>
        <p:spPr>
          <a:xfrm>
            <a:off x="6459680" y="1351597"/>
            <a:ext cx="4960797" cy="3970318"/>
          </a:xfrm>
          <a:prstGeom prst="rect">
            <a:avLst/>
          </a:prstGeom>
          <a:noFill/>
        </p:spPr>
        <p:txBody>
          <a:bodyPr wrap="square" rtlCol="0">
            <a:spAutoFit/>
          </a:bodyPr>
          <a:lstStyle/>
          <a:p>
            <a:r>
              <a:rPr lang="en-US" sz="2800" dirty="0"/>
              <a:t>Jealous rivals of Daniel attempt to destroy him by accusing him to the new king Darius that Daniel worships God instead of the King.  Because of this Daniel is thrown into a den of lions, but an angel saves him, and his accusers are destroyed. </a:t>
            </a:r>
          </a:p>
        </p:txBody>
      </p:sp>
      <p:pic>
        <p:nvPicPr>
          <p:cNvPr id="5122" name="Picture 2" descr="Daniel in the Lions Den">
            <a:extLst>
              <a:ext uri="{FF2B5EF4-FFF2-40B4-BE49-F238E27FC236}">
                <a16:creationId xmlns:a16="http://schemas.microsoft.com/office/drawing/2014/main" id="{BE4A6752-E977-4C5D-D68B-C4CADA5BB0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6" y="580977"/>
            <a:ext cx="4960796" cy="6060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2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55ABB1-1EBE-6570-358A-6DEC434B6B7E}"/>
              </a:ext>
            </a:extLst>
          </p:cNvPr>
          <p:cNvSpPr txBox="1"/>
          <p:nvPr/>
        </p:nvSpPr>
        <p:spPr>
          <a:xfrm>
            <a:off x="4927472" y="609600"/>
            <a:ext cx="6340084" cy="1326321"/>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400" b="1" cap="all">
                <a:effectLst>
                  <a:outerShdw blurRad="50800" dist="63500" dir="2700000" algn="tl" rotWithShape="0">
                    <a:srgbClr val="000000">
                      <a:alpha val="48000"/>
                    </a:srgbClr>
                  </a:outerShdw>
                </a:effectLst>
                <a:latin typeface="+mj-lt"/>
                <a:ea typeface="+mj-ea"/>
                <a:cs typeface="+mj-cs"/>
              </a:rPr>
              <a:t>DANIEL AND THE APOCOLYPTICISM </a:t>
            </a:r>
          </a:p>
        </p:txBody>
      </p:sp>
      <p:pic>
        <p:nvPicPr>
          <p:cNvPr id="1026" name="Picture 2" descr="Daniel's final vision - Wikipedia">
            <a:extLst>
              <a:ext uri="{FF2B5EF4-FFF2-40B4-BE49-F238E27FC236}">
                <a16:creationId xmlns:a16="http://schemas.microsoft.com/office/drawing/2014/main" id="{F24A359C-6BA9-A08D-8973-65A2B6E25E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99" r="11825" b="-1"/>
          <a:stretch/>
        </p:blipFill>
        <p:spPr bwMode="auto">
          <a:xfrm>
            <a:off x="20" y="10"/>
            <a:ext cx="4635987"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3CE2172-B134-12AD-C5C2-7D418DEFE37E}"/>
              </a:ext>
            </a:extLst>
          </p:cNvPr>
          <p:cNvSpPr>
            <a:spLocks noGrp="1"/>
          </p:cNvSpPr>
          <p:nvPr>
            <p:ph sz="half" idx="1"/>
          </p:nvPr>
        </p:nvSpPr>
        <p:spPr>
          <a:xfrm>
            <a:off x="4927471" y="2096064"/>
            <a:ext cx="6445376" cy="4152336"/>
          </a:xfrm>
        </p:spPr>
        <p:txBody>
          <a:bodyPr vert="horz" lIns="91440" tIns="45720" rIns="91440" bIns="45720" rtlCol="0">
            <a:normAutofit lnSpcReduction="10000"/>
          </a:bodyPr>
          <a:lstStyle/>
          <a:p>
            <a:pPr marL="0">
              <a:spcBef>
                <a:spcPts val="883"/>
              </a:spcBef>
            </a:pPr>
            <a:r>
              <a:rPr lang="en-US" sz="2600" dirty="0"/>
              <a:t>The book of Daniel is considered an apocalyptic book.  Apocalyptic books are characterized by God’s dramatically intervening in human history and destroying the wicked.  Many of Daniels visions that he interprets have symbols that speak of the end of the world (much like The Book of Revelations in the New Testament).  </a:t>
            </a:r>
          </a:p>
          <a:p>
            <a:pPr marL="0">
              <a:spcBef>
                <a:spcPts val="883"/>
              </a:spcBef>
            </a:pPr>
            <a:endParaRPr lang="en-US" dirty="0"/>
          </a:p>
        </p:txBody>
      </p:sp>
      <p:cxnSp>
        <p:nvCxnSpPr>
          <p:cNvPr id="1031" name="Straight Connector 1030">
            <a:extLst>
              <a:ext uri="{FF2B5EF4-FFF2-40B4-BE49-F238E27FC236}">
                <a16:creationId xmlns:a16="http://schemas.microsoft.com/office/drawing/2014/main" id="{E2A31A05-19BB-4F84-9402-E8569CBDBDB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36007"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A781FA83-BA69-AE66-0E90-DCDD19FEEAD3}"/>
              </a:ext>
            </a:extLst>
          </p:cNvPr>
          <p:cNvSpPr>
            <a:spLocks noGrp="1"/>
          </p:cNvSpPr>
          <p:nvPr>
            <p:ph type="sldNum" sz="quarter" idx="12"/>
          </p:nvPr>
        </p:nvSpPr>
        <p:spPr>
          <a:xfrm>
            <a:off x="10514011" y="6309360"/>
            <a:ext cx="753545" cy="365125"/>
          </a:xfrm>
        </p:spPr>
        <p:txBody>
          <a:bodyPr vert="horz" lIns="91440" tIns="45720" rIns="91440" bIns="45720" rtlCol="0" anchor="ctr">
            <a:normAutofit/>
          </a:bodyPr>
          <a:lstStyle/>
          <a:p>
            <a:pPr>
              <a:spcAft>
                <a:spcPts val="576"/>
              </a:spcAft>
            </a:pPr>
            <a:fld id="{B9713C8C-8E70-45D5-AE59-23E60168254E}" type="slidenum">
              <a:rPr lang="en-US"/>
              <a:pPr>
                <a:spcAft>
                  <a:spcPts val="576"/>
                </a:spcAft>
              </a:pPr>
              <a:t>7</a:t>
            </a:fld>
            <a:endParaRPr lang="en-US"/>
          </a:p>
        </p:txBody>
      </p:sp>
      <p:sp>
        <p:nvSpPr>
          <p:cNvPr id="4" name="TextBox 3">
            <a:extLst>
              <a:ext uri="{FF2B5EF4-FFF2-40B4-BE49-F238E27FC236}">
                <a16:creationId xmlns:a16="http://schemas.microsoft.com/office/drawing/2014/main" id="{BEFD9632-038D-53C5-3442-E05AF79167A1}"/>
              </a:ext>
            </a:extLst>
          </p:cNvPr>
          <p:cNvSpPr txBox="1"/>
          <p:nvPr/>
        </p:nvSpPr>
        <p:spPr>
          <a:xfrm>
            <a:off x="776721" y="6287193"/>
            <a:ext cx="3200399" cy="369332"/>
          </a:xfrm>
          <a:prstGeom prst="rect">
            <a:avLst/>
          </a:prstGeom>
          <a:noFill/>
        </p:spPr>
        <p:txBody>
          <a:bodyPr wrap="square" rtlCol="0">
            <a:spAutoFit/>
          </a:bodyPr>
          <a:lstStyle/>
          <a:p>
            <a:r>
              <a:rPr lang="en-US" dirty="0"/>
              <a:t>Daniels Final Vision</a:t>
            </a:r>
          </a:p>
        </p:txBody>
      </p:sp>
    </p:spTree>
    <p:extLst>
      <p:ext uri="{BB962C8B-B14F-4D97-AF65-F5344CB8AC3E}">
        <p14:creationId xmlns:p14="http://schemas.microsoft.com/office/powerpoint/2010/main" val="2013908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2050" name="Picture 2" descr="Daniel - Discipleship Lessons from a Foreign Culture, a free e-mail Bible  study">
            <a:extLst>
              <a:ext uri="{FF2B5EF4-FFF2-40B4-BE49-F238E27FC236}">
                <a16:creationId xmlns:a16="http://schemas.microsoft.com/office/drawing/2014/main" id="{4D0C896B-D7B6-A70B-FC4C-67D25ADA673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973" r="9663" b="-1"/>
          <a:stretch/>
        </p:blipFill>
        <p:spPr bwMode="auto">
          <a:xfrm>
            <a:off x="20" y="10"/>
            <a:ext cx="4635987"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57BC077-77B2-DFC5-924F-A448CCDFD12A}"/>
              </a:ext>
            </a:extLst>
          </p:cNvPr>
          <p:cNvSpPr>
            <a:spLocks noGrp="1"/>
          </p:cNvSpPr>
          <p:nvPr>
            <p:ph idx="1"/>
          </p:nvPr>
        </p:nvSpPr>
        <p:spPr>
          <a:xfrm>
            <a:off x="4927471" y="2096064"/>
            <a:ext cx="6340085" cy="3695136"/>
          </a:xfrm>
        </p:spPr>
        <p:txBody>
          <a:bodyPr>
            <a:normAutofit/>
          </a:bodyPr>
          <a:lstStyle/>
          <a:p>
            <a:pPr marL="0" indent="0">
              <a:buNone/>
            </a:pPr>
            <a:r>
              <a:rPr lang="en-US"/>
              <a:t>It is believed that Daniel was in Babylon serving various kings through the seventy years of the Jewish captivity.  Though this no indication of his age at the time of his captivity (Daniel 1:21) he was at least eighty years old at his death. </a:t>
            </a:r>
            <a:endParaRPr lang="en-US" dirty="0"/>
          </a:p>
        </p:txBody>
      </p:sp>
      <p:cxnSp>
        <p:nvCxnSpPr>
          <p:cNvPr id="8209" name="Straight Connector 8208">
            <a:extLst>
              <a:ext uri="{FF2B5EF4-FFF2-40B4-BE49-F238E27FC236}">
                <a16:creationId xmlns:a16="http://schemas.microsoft.com/office/drawing/2014/main" id="{E2A31A05-19BB-4F84-9402-E8569CBDBDB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36007"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514011" y="6309360"/>
            <a:ext cx="753545" cy="365125"/>
          </a:xfrm>
        </p:spPr>
        <p:txBody>
          <a:bodyPr vert="horz" lIns="91440" tIns="45720" rIns="91440" bIns="45720" rtlCol="0">
            <a:normAutofit/>
          </a:bodyPr>
          <a:lstStyle/>
          <a:p>
            <a:pPr defTabSz="457200">
              <a:spcAft>
                <a:spcPts val="600"/>
              </a:spcAft>
            </a:pPr>
            <a:fld id="{590024A9-0184-448B-881E-CC722A916CB1}" type="slidenum">
              <a:rPr lang="en-US" smtClean="0"/>
              <a:pPr defTabSz="457200">
                <a:spcAft>
                  <a:spcPts val="600"/>
                </a:spcAft>
              </a:pPr>
              <a:t>8</a:t>
            </a:fld>
            <a:endParaRPr lang="en-US" dirty="0"/>
          </a:p>
        </p:txBody>
      </p:sp>
    </p:spTree>
    <p:extLst>
      <p:ext uri="{BB962C8B-B14F-4D97-AF65-F5344CB8AC3E}">
        <p14:creationId xmlns:p14="http://schemas.microsoft.com/office/powerpoint/2010/main" val="1204295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a:xfrm>
            <a:off x="251926" y="0"/>
            <a:ext cx="10652847" cy="1048040"/>
          </a:xfrm>
        </p:spPr>
        <p:txBody>
          <a:bodyPr>
            <a:normAutofit fontScale="90000"/>
          </a:bodyPr>
          <a:lstStyle/>
          <a:p>
            <a:r>
              <a:rPr lang="en-US" dirty="0"/>
              <a:t>Daniel – Righteous Hero &amp; Prophet </a:t>
            </a:r>
          </a:p>
        </p:txBody>
      </p:sp>
      <p:sp>
        <p:nvSpPr>
          <p:cNvPr id="16" name="Text Placeholder 15">
            <a:extLst>
              <a:ext uri="{FF2B5EF4-FFF2-40B4-BE49-F238E27FC236}">
                <a16:creationId xmlns:a16="http://schemas.microsoft.com/office/drawing/2014/main" id="{637CEF3F-AD61-AAF8-AAC1-A1DF257F6356}"/>
              </a:ext>
            </a:extLst>
          </p:cNvPr>
          <p:cNvSpPr>
            <a:spLocks noGrp="1"/>
          </p:cNvSpPr>
          <p:nvPr>
            <p:ph type="body" sz="quarter" idx="14"/>
          </p:nvPr>
        </p:nvSpPr>
        <p:spPr>
          <a:xfrm>
            <a:off x="734290" y="1048039"/>
            <a:ext cx="6638060" cy="5209886"/>
          </a:xfrm>
        </p:spPr>
        <p:txBody>
          <a:bodyPr>
            <a:noAutofit/>
          </a:bodyPr>
          <a:lstStyle/>
          <a:p>
            <a:r>
              <a:rPr lang="en-US" sz="2400" dirty="0"/>
              <a:t>Daniel is an example of a righteous man.  He was faithful to God in all aspects of his life.   Daniel is faithful in prayer and confession of his sins, and unlike many other Biblical Hero’s he stays faithful to God in all aspects of his life.  Because of his faithfulness he rewards him by saving him from the lions, and his friends from the fiery furnace.   He apocalyptic visions are as true in the old testament as they are now, we should all be aware that God will reward the faithful and destroy the wicked. </a:t>
            </a:r>
          </a:p>
        </p:txBody>
      </p:sp>
      <p:sp>
        <p:nvSpPr>
          <p:cNvPr id="19" name="TextBox 18">
            <a:extLst>
              <a:ext uri="{FF2B5EF4-FFF2-40B4-BE49-F238E27FC236}">
                <a16:creationId xmlns:a16="http://schemas.microsoft.com/office/drawing/2014/main" id="{DB52C86B-9988-A45A-80D4-22774A984D21}"/>
              </a:ext>
            </a:extLst>
          </p:cNvPr>
          <p:cNvSpPr txBox="1"/>
          <p:nvPr/>
        </p:nvSpPr>
        <p:spPr>
          <a:xfrm>
            <a:off x="9823633" y="5997719"/>
            <a:ext cx="2368367" cy="738664"/>
          </a:xfrm>
          <a:prstGeom prst="rect">
            <a:avLst/>
          </a:prstGeom>
          <a:noFill/>
        </p:spPr>
        <p:txBody>
          <a:bodyPr wrap="square" rtlCol="0">
            <a:spAutoFit/>
          </a:bodyPr>
          <a:lstStyle/>
          <a:p>
            <a:r>
              <a:rPr lang="en-US" sz="1400" dirty="0">
                <a:latin typeface="Abadi Extra Light" panose="020F0502020204030204" pitchFamily="34" charset="0"/>
              </a:rPr>
              <a:t>St. Patrick’s Anglican Church</a:t>
            </a:r>
          </a:p>
          <a:p>
            <a:r>
              <a:rPr lang="en-US" sz="1400" dirty="0">
                <a:latin typeface="Abadi Extra Light" panose="020F0502020204030204" pitchFamily="34" charset="0"/>
              </a:rPr>
              <a:t>Stpatrickspsj.org</a:t>
            </a:r>
          </a:p>
          <a:p>
            <a:r>
              <a:rPr lang="en-US" sz="1400" dirty="0">
                <a:latin typeface="Abadi Extra Light" panose="020F0502020204030204" pitchFamily="34" charset="0"/>
              </a:rPr>
              <a:t>stpatrickspsj@gmail.com</a:t>
            </a:r>
          </a:p>
        </p:txBody>
      </p:sp>
      <p:pic>
        <p:nvPicPr>
          <p:cNvPr id="3074" name="Picture 2" descr="18 Quotes From The Book Of Daniel: Old Testament Bible Quotations |  ChristianQuotes.info">
            <a:extLst>
              <a:ext uri="{FF2B5EF4-FFF2-40B4-BE49-F238E27FC236}">
                <a16:creationId xmlns:a16="http://schemas.microsoft.com/office/drawing/2014/main" id="{6976C1FA-F88D-44B0-F8DB-3139C7DB79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93" t="-2099" r="1293" b="13100"/>
          <a:stretch/>
        </p:blipFill>
        <p:spPr bwMode="auto">
          <a:xfrm>
            <a:off x="7158038" y="1309687"/>
            <a:ext cx="4762500" cy="4238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DCE9DA-F7FD-45FA-83B7-D9813A4425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2009</TotalTime>
  <Words>636</Words>
  <Application>Microsoft Office PowerPoint</Application>
  <PresentationFormat>Widescreen</PresentationFormat>
  <Paragraphs>36</Paragraphs>
  <Slides>9</Slides>
  <Notes>0</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Abadi Extra Light</vt:lpstr>
      <vt:lpstr>Arial</vt:lpstr>
      <vt:lpstr>Bookman Old Style</vt:lpstr>
      <vt:lpstr>Calibri</vt:lpstr>
      <vt:lpstr>Century Gothic</vt:lpstr>
      <vt:lpstr>Elephant</vt:lpstr>
      <vt:lpstr>Rockwell</vt:lpstr>
      <vt:lpstr>Brush</vt:lpstr>
      <vt:lpstr>Damask</vt:lpstr>
      <vt:lpstr>PowerPoint Presentation</vt:lpstr>
      <vt:lpstr>Daniel – Sage and  Righteous Hero</vt:lpstr>
      <vt:lpstr>Who is Daniel?</vt:lpstr>
      <vt:lpstr> </vt:lpstr>
      <vt:lpstr>PowerPoint Presentation</vt:lpstr>
      <vt:lpstr>PowerPoint Presentation</vt:lpstr>
      <vt:lpstr>PowerPoint Presentation</vt:lpstr>
      <vt:lpstr>PowerPoint Presentation</vt:lpstr>
      <vt:lpstr>Daniel – Righteous Hero &amp; Prophet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Simmen</dc:creator>
  <cp:lastModifiedBy>Linda</cp:lastModifiedBy>
  <cp:revision>94</cp:revision>
  <dcterms:created xsi:type="dcterms:W3CDTF">2022-10-11T17:47:16Z</dcterms:created>
  <dcterms:modified xsi:type="dcterms:W3CDTF">2023-10-03T11:08:09Z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